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765" r:id="rId2"/>
    <p:sldId id="874" r:id="rId3"/>
    <p:sldId id="897" r:id="rId4"/>
    <p:sldId id="865" r:id="rId5"/>
    <p:sldId id="886" r:id="rId6"/>
    <p:sldId id="882" r:id="rId7"/>
    <p:sldId id="895" r:id="rId8"/>
    <p:sldId id="892" r:id="rId9"/>
    <p:sldId id="880" r:id="rId10"/>
  </p:sldIdLst>
  <p:sldSz cx="9144000" cy="6858000" type="screen4x3"/>
  <p:notesSz cx="6808788" cy="99409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F7F7F7"/>
    <a:srgbClr val="003399"/>
    <a:srgbClr val="BBE0E3"/>
    <a:srgbClr val="E7F3F4"/>
    <a:srgbClr val="F3F9FA"/>
    <a:srgbClr val="082FAC"/>
    <a:srgbClr val="97E4FF"/>
    <a:srgbClr val="0935C3"/>
    <a:srgbClr val="0FC4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6374" autoAdjust="0"/>
  </p:normalViewPr>
  <p:slideViewPr>
    <p:cSldViewPr>
      <p:cViewPr>
        <p:scale>
          <a:sx n="75" d="100"/>
          <a:sy n="75" d="100"/>
        </p:scale>
        <p:origin x="-1830" y="-3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31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bg1"/>
        </a:solidFill>
        <a:ln w="25400">
          <a:noFill/>
        </a:ln>
      </c:spPr>
    </c:sideWall>
    <c:backWall>
      <c:thickness val="0"/>
      <c:spPr>
        <a:solidFill>
          <a:schemeClr val="bg1"/>
        </a:solidFill>
        <a:ln w="25400">
          <a:noFill/>
        </a:ln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dPt>
          <c:cat>
            <c:numRef>
              <c:f>Лист1!$A$2:$A$5</c:f>
              <c:numCache>
                <c:formatCode>General</c:formatCode>
                <c:ptCount val="4"/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24</c:v>
                </c:pt>
                <c:pt idx="2">
                  <c:v>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511296"/>
        <c:axId val="33518720"/>
        <c:axId val="0"/>
      </c:bar3DChart>
      <c:catAx>
        <c:axId val="3351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518720"/>
        <c:crosses val="autoZero"/>
        <c:auto val="1"/>
        <c:lblAlgn val="ctr"/>
        <c:lblOffset val="100"/>
        <c:noMultiLvlLbl val="0"/>
      </c:catAx>
      <c:valAx>
        <c:axId val="33518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511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положительно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</c:dPt>
          <c:dLbls>
            <c:delete val="1"/>
          </c:dLbls>
          <c:cat>
            <c:strRef>
              <c:f>Лист1!$A$2:$A$3</c:f>
              <c:strCache>
                <c:ptCount val="2"/>
                <c:pt idx="0">
                  <c:v>6 мес. 2024</c:v>
                </c:pt>
                <c:pt idx="1">
                  <c:v>6 мес. 2025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459</c:v>
                </c:pt>
                <c:pt idx="1">
                  <c:v>512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отрицательно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Lbls>
            <c:delete val="1"/>
          </c:dLbls>
          <c:cat>
            <c:strRef>
              <c:f>Лист1!$A$2:$A$3</c:f>
              <c:strCache>
                <c:ptCount val="2"/>
                <c:pt idx="0">
                  <c:v>6 мес. 2024</c:v>
                </c:pt>
                <c:pt idx="1">
                  <c:v>6 мес. 2025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478</c:v>
                </c:pt>
                <c:pt idx="1">
                  <c:v>357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Сдано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Лист1!$A$2:$A$3</c:f>
              <c:strCache>
                <c:ptCount val="2"/>
                <c:pt idx="0">
                  <c:v>6 мес. 2024</c:v>
                </c:pt>
                <c:pt idx="1">
                  <c:v>6 мес. 2025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937</c:v>
                </c:pt>
                <c:pt idx="1">
                  <c:v>869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5018624"/>
        <c:axId val="35020160"/>
      </c:barChart>
      <c:catAx>
        <c:axId val="3501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5020160"/>
        <c:crosses val="autoZero"/>
        <c:auto val="1"/>
        <c:lblAlgn val="ctr"/>
        <c:lblOffset val="100"/>
        <c:noMultiLvlLbl val="0"/>
      </c:catAx>
      <c:valAx>
        <c:axId val="35020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50186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6 мес. 2024</c:v>
                </c:pt>
                <c:pt idx="1">
                  <c:v>6 мес. 2025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1354</c:v>
                </c:pt>
                <c:pt idx="1">
                  <c:v>1080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83916288"/>
        <c:axId val="83917824"/>
        <c:axId val="0"/>
      </c:bar3DChart>
      <c:catAx>
        <c:axId val="839162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endParaRPr lang="ru-RU"/>
          </a:p>
        </c:txPr>
        <c:crossAx val="83917824"/>
        <c:crosses val="autoZero"/>
        <c:auto val="1"/>
        <c:lblAlgn val="ctr"/>
        <c:lblOffset val="100"/>
        <c:noMultiLvlLbl val="0"/>
      </c:catAx>
      <c:valAx>
        <c:axId val="839178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391628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год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invertIfNegative val="0"/>
            <c:bubble3D val="0"/>
          </c:dPt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114</c:v>
                </c:pt>
                <c:pt idx="1">
                  <c:v>71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6 мес.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62</c:v>
                </c:pt>
                <c:pt idx="1">
                  <c:v>47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выявлено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86220160"/>
        <c:axId val="86226048"/>
        <c:axId val="0"/>
      </c:bar3DChart>
      <c:catAx>
        <c:axId val="8622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6226048"/>
        <c:crosses val="autoZero"/>
        <c:auto val="1"/>
        <c:lblAlgn val="ctr"/>
        <c:lblOffset val="100"/>
        <c:noMultiLvlLbl val="0"/>
      </c:catAx>
      <c:valAx>
        <c:axId val="862260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6220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0.81893</cdr:x>
      <cdr:y>0.15947</cdr:y>
    </cdr:from>
    <cdr:to>
      <cdr:x>0.81893</cdr:x>
      <cdr:y>0.38981</cdr:y>
    </cdr:to>
    <cdr:cxnSp macro="">
      <cdr:nvCxnSpPr>
        <cdr:cNvPr id="5" name="Прямая со стрелкой 4"/>
        <cdr:cNvCxnSpPr/>
      </cdr:nvCxnSpPr>
      <cdr:spPr bwMode="auto">
        <a:xfrm xmlns:a="http://schemas.openxmlformats.org/drawingml/2006/main" flipV="1">
          <a:off x="4992216" y="648072"/>
          <a:ext cx="0" cy="936104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sq" cmpd="sng" algn="ctr">
          <a:solidFill>
            <a:srgbClr val="C00000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0.84256</cdr:x>
      <cdr:y>0.24806</cdr:y>
    </cdr:from>
    <cdr:to>
      <cdr:x>0.93706</cdr:x>
      <cdr:y>0.31893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136232" y="100811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54%</a:t>
          </a:r>
          <a:endParaRPr lang="ru-RU" sz="16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0.10428</cdr:x>
      <cdr:y>0.46154</cdr:y>
    </cdr:from>
    <cdr:to>
      <cdr:x>0.18332</cdr:x>
      <cdr:y>0.51907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55096" y="2160240"/>
          <a:ext cx="648072" cy="269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0.0955</cdr:x>
      <cdr:y>0.46154</cdr:y>
    </cdr:from>
    <cdr:to>
      <cdr:x>0.18332</cdr:x>
      <cdr:y>0.56186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83088" y="2160240"/>
          <a:ext cx="720080" cy="469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49%</a:t>
          </a:r>
          <a:endParaRPr lang="ru-RU" sz="1800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0.21844</cdr:x>
      <cdr:y>0.46704</cdr:y>
    </cdr:from>
    <cdr:to>
      <cdr:x>0.29748</cdr:x>
      <cdr:y>0.5366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791200" y="2186012"/>
          <a:ext cx="648072" cy="3255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0.21734</cdr:x>
      <cdr:y>0.46162</cdr:y>
    </cdr:from>
    <cdr:to>
      <cdr:x>0.31394</cdr:x>
      <cdr:y>0.53117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82199" y="2160612"/>
          <a:ext cx="792088" cy="3255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51%</a:t>
          </a:r>
          <a:endParaRPr lang="ru-RU" sz="1800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0.34138</cdr:x>
      <cdr:y>0.17721</cdr:y>
    </cdr:from>
    <cdr:to>
      <cdr:x>0.42042</cdr:x>
      <cdr:y>0.25819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799312" y="829454"/>
          <a:ext cx="648072" cy="379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937</a:t>
          </a:r>
          <a:endParaRPr lang="ru-RU" sz="1800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0.57849</cdr:x>
      <cdr:y>0.46154</cdr:y>
    </cdr:from>
    <cdr:to>
      <cdr:x>0.65752</cdr:x>
      <cdr:y>0.52708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743528" y="2160240"/>
          <a:ext cx="648072" cy="3067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59%</a:t>
          </a:r>
          <a:endParaRPr lang="ru-RU" sz="1800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0.69626</cdr:x>
      <cdr:y>0.58462</cdr:y>
    </cdr:from>
    <cdr:to>
      <cdr:x>0.78237</cdr:x>
      <cdr:y>0.67692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709287" y="2736304"/>
          <a:ext cx="706109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41%</a:t>
          </a:r>
          <a:endParaRPr lang="ru-RU" sz="1800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0.81945</cdr:x>
      <cdr:y>0.21876</cdr:y>
    </cdr:from>
    <cdr:to>
      <cdr:x>0.90096</cdr:x>
      <cdr:y>0.29762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719392" y="1023928"/>
          <a:ext cx="668392" cy="369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869</a:t>
          </a:r>
          <a:endParaRPr lang="ru-RU" sz="1800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05" tIns="45954" rIns="91905" bIns="45954" numCol="1" anchor="t" anchorCtr="0" compatLnSpc="1">
            <a:prstTxWarp prst="textNoShape">
              <a:avLst/>
            </a:prstTxWarp>
          </a:bodyPr>
          <a:lstStyle>
            <a:lvl1pPr defTabSz="919113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680" y="0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05" tIns="45954" rIns="91905" bIns="45954" numCol="1" anchor="t" anchorCtr="0" compatLnSpc="1">
            <a:prstTxWarp prst="textNoShape">
              <a:avLst/>
            </a:prstTxWarp>
          </a:bodyPr>
          <a:lstStyle>
            <a:lvl1pPr algn="r" defTabSz="919113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3249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05" tIns="45954" rIns="91905" bIns="45954" numCol="1" anchor="b" anchorCtr="0" compatLnSpc="1">
            <a:prstTxWarp prst="textNoShape">
              <a:avLst/>
            </a:prstTxWarp>
          </a:bodyPr>
          <a:lstStyle>
            <a:lvl1pPr defTabSz="919113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680" y="9443249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05" tIns="45954" rIns="91905" bIns="45954" numCol="1" anchor="b" anchorCtr="0" compatLnSpc="1">
            <a:prstTxWarp prst="textNoShape">
              <a:avLst/>
            </a:prstTxWarp>
          </a:bodyPr>
          <a:lstStyle>
            <a:lvl1pPr algn="r" defTabSz="91827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05" tIns="45954" rIns="91905" bIns="45954" numCol="1" anchor="t" anchorCtr="0" compatLnSpc="1">
            <a:prstTxWarp prst="textNoShape">
              <a:avLst/>
            </a:prstTxWarp>
          </a:bodyPr>
          <a:lstStyle>
            <a:lvl1pPr defTabSz="919113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680" y="0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05" tIns="45954" rIns="91905" bIns="45954" numCol="1" anchor="t" anchorCtr="0" compatLnSpc="1">
            <a:prstTxWarp prst="textNoShape">
              <a:avLst/>
            </a:prstTxWarp>
          </a:bodyPr>
          <a:lstStyle>
            <a:lvl1pPr algn="r" defTabSz="919113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3" y="4724775"/>
            <a:ext cx="4994785" cy="446963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05" tIns="45954" rIns="91905" bIns="459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3249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05" tIns="45954" rIns="91905" bIns="45954" numCol="1" anchor="b" anchorCtr="0" compatLnSpc="1">
            <a:prstTxWarp prst="textNoShape">
              <a:avLst/>
            </a:prstTxWarp>
          </a:bodyPr>
          <a:lstStyle>
            <a:lvl1pPr defTabSz="919113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680" y="9443249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05" tIns="45954" rIns="91905" bIns="45954" numCol="1" anchor="b" anchorCtr="0" compatLnSpc="1">
            <a:prstTxWarp prst="textNoShape">
              <a:avLst/>
            </a:prstTxWarp>
          </a:bodyPr>
          <a:lstStyle>
            <a:lvl1pPr algn="r" defTabSz="91827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37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142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880" indent="-283031" defTabSz="92142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124" indent="-226425" defTabSz="92142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4972" indent="-226425" defTabSz="92142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7821" indent="-226425" defTabSz="92142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670" indent="-226425" defTabSz="9214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520" indent="-226425" defTabSz="9214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369" indent="-226425" defTabSz="9214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218" indent="-226425" defTabSz="9214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831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C4C58-3D40-4C6E-B573-86760DD09DDC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78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C4C58-3D40-4C6E-B573-86760DD09DD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978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C4C58-3D40-4C6E-B573-86760DD09DD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978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C4C58-3D40-4C6E-B573-86760DD09DD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978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C4C58-3D40-4C6E-B573-86760DD09DD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978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C4C58-3D40-4C6E-B573-86760DD09DDC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78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C4C58-3D40-4C6E-B573-86760DD09DD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978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532048" y="1466080"/>
            <a:ext cx="8515444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/>
            <a:r>
              <a:rPr kumimoji="1"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</a:t>
            </a:r>
            <a:r>
              <a:rPr kumimoji="1"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</a:t>
            </a:r>
            <a:r>
              <a:rPr kumimoji="1"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промышленной безопасности, </a:t>
            </a:r>
            <a:r>
              <a:rPr kumimoji="1"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kumimoji="1"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безопасности гидротехнических сооружений, безопасности </a:t>
            </a:r>
            <a:r>
              <a:rPr kumimoji="1"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1"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kumimoji="1"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сфере электроэнергетики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02474" y="6254750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25 сентября 2025 </a:t>
            </a:r>
            <a:r>
              <a:rPr kumimoji="1" lang="ru-RU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89004" y="4653136"/>
            <a:ext cx="8912731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32" y="-2159"/>
            <a:ext cx="9152131" cy="73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1" descr="fsetan_emblema2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4777"/>
            <a:ext cx="518136" cy="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25640" y="77077"/>
            <a:ext cx="363378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</a:p>
          <a:p>
            <a:pPr>
              <a:defRPr/>
            </a:pP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</a:t>
            </a:r>
            <a:r>
              <a:rPr lang="ru-RU" sz="1100" b="0" baseline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927794"/>
            <a:ext cx="77470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940152" y="1067500"/>
            <a:ext cx="1871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Тверская область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altLang="ru-RU" dirty="0"/>
          </a:p>
          <a:p>
            <a:endParaRPr lang="ru-RU" alt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800" b="1" kern="12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+mn-ea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800" b="1" kern="12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+mn-ea"/>
                <a:cs typeface="Calibri" pitchFamily="34" charset="0"/>
              </a:rPr>
            </a:br>
            <a:r>
              <a:rPr kumimoji="1" lang="ru-RU" sz="1800" b="1" kern="12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+mn-ea"/>
                <a:cs typeface="Calibri" pitchFamily="34" charset="0"/>
              </a:rPr>
              <a:t>технологическому и атомному надзору</a:t>
            </a:r>
          </a:p>
        </p:txBody>
      </p:sp>
      <p:pic>
        <p:nvPicPr>
          <p:cNvPr id="10" name="Picture 41" descr="fsetan_emblema2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32" y="121006"/>
            <a:ext cx="518136" cy="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61"/>
            <a:ext cx="9144000" cy="73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1" descr="fsetan_emblema2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23" y="64769"/>
            <a:ext cx="518136" cy="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65886" y="70309"/>
            <a:ext cx="363378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</a:p>
          <a:p>
            <a:pPr>
              <a:defRPr/>
            </a:pP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</a:t>
            </a:r>
            <a:r>
              <a:rPr lang="ru-RU" sz="1100" b="0" baseline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надзору</a:t>
            </a:r>
          </a:p>
        </p:txBody>
      </p:sp>
      <p:sp>
        <p:nvSpPr>
          <p:cNvPr id="16" name="Скругленный прямоугольник 1"/>
          <p:cNvSpPr>
            <a:spLocks noChangeArrowheads="1"/>
          </p:cNvSpPr>
          <p:nvPr/>
        </p:nvSpPr>
        <p:spPr bwMode="auto">
          <a:xfrm>
            <a:off x="2195736" y="-40309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endParaRPr lang="ru-RU" alt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4391" y="908720"/>
            <a:ext cx="82220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работников поднадзорных организаций (количество проведенных аттестаций)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8976" y="4941168"/>
            <a:ext cx="7853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39269672"/>
              </p:ext>
            </p:extLst>
          </p:nvPr>
        </p:nvGraphicFramePr>
        <p:xfrm>
          <a:off x="1524000" y="191683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6719-E1EF-4585-A0C9-5E3C3D1A8013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910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87090" y="733434"/>
            <a:ext cx="9174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spcBef>
                <a:spcPts val="0"/>
              </a:spcBef>
              <a:buFont typeface="Tahoma" pitchFamily="34" charset="0"/>
              <a:buNone/>
            </a:pPr>
            <a:r>
              <a:rPr kumimoji="1" lang="ru-RU" sz="2400" b="1" dirty="0">
                <a:ln w="1905"/>
                <a:solidFill>
                  <a:srgbClr val="333399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5645771" y="2252161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="" xmlns:a16="http://schemas.microsoft.com/office/drawing/2014/main" id="{4B86E10E-8DC4-69DC-94F8-FB7FE03C8467}"/>
              </a:ext>
            </a:extLst>
          </p:cNvPr>
          <p:cNvSpPr txBox="1"/>
          <p:nvPr/>
        </p:nvSpPr>
        <p:spPr>
          <a:xfrm>
            <a:off x="6819932" y="1945692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3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1" descr="fsetan_emblema2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23" y="64769"/>
            <a:ext cx="518136" cy="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65886" y="70309"/>
            <a:ext cx="363378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100" dirty="0">
                <a:ln w="0"/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экологическому, технологическому и атомному надзору</a:t>
            </a:r>
          </a:p>
        </p:txBody>
      </p:sp>
      <p:sp>
        <p:nvSpPr>
          <p:cNvPr id="17" name="Скругленный прямоугольник 1"/>
          <p:cNvSpPr>
            <a:spLocks noChangeArrowheads="1"/>
          </p:cNvSpPr>
          <p:nvPr/>
        </p:nvSpPr>
        <p:spPr bwMode="auto">
          <a:xfrm>
            <a:off x="3642532" y="-156710"/>
            <a:ext cx="5688632" cy="72528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4391" y="1219074"/>
            <a:ext cx="8136904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rgbClr val="000099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4390" y="2164594"/>
            <a:ext cx="550984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Изменены сроки следующих административных процедур:</a:t>
            </a:r>
          </a:p>
          <a:p>
            <a:pPr algn="just"/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заявителя об оставлении заявления 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 или о дате, времени 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месте проведения аттестации направляется в течение 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дней со дня поступления заявления;</a:t>
            </a:r>
          </a:p>
          <a:p>
            <a:pPr algn="just"/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 результатах аттестации и по результатам рассмотрения апелляции при выборе способа получения 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бумажном носителе направляется не позднее 3 рабочих 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</a:t>
            </a:r>
            <a:b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оформления протокола;</a:t>
            </a:r>
          </a:p>
          <a:p>
            <a:pPr algn="just"/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аттестация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в срок, не превышающий 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дней со дня получения заявления – для заявлений, поданных по ЕПГУ 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ЕПТ;</a:t>
            </a:r>
          </a:p>
          <a:p>
            <a:pPr algn="just"/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дата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тестирования назначается в 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период, </a:t>
            </a:r>
            <a:b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превышающий 10 рабочих дней со дня направления уведомления о дате, времени и месте проведения аттестации - для заявлений, поданных на бумажном носителе. </a:t>
            </a:r>
          </a:p>
          <a:p>
            <a:pPr algn="ctr"/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Уточнено, что к категории работников, утвержденной подпунктом «в» пункта 2 Положения, относятся инженерно-технические работники.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8024" y="3212976"/>
            <a:ext cx="2864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517" y="4397624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88287" y="4409567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964266"/>
            <a:ext cx="84267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21 октября 2024 г. № 1416 «О внесении изменений в постановление Правительства Российской Федерации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января 2023 г. № 13»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(вступило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силу с 1 марта 2025 г.)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238" y="2281629"/>
            <a:ext cx="3011895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8584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87090" y="733434"/>
            <a:ext cx="9174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spcBef>
                <a:spcPts val="0"/>
              </a:spcBef>
              <a:buNone/>
            </a:pPr>
            <a:r>
              <a:rPr kumimoji="1" lang="ru-RU" sz="2400" b="1" dirty="0">
                <a:ln w="1905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4499992" y="2728390"/>
            <a:ext cx="936104" cy="50579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5645771" y="2252161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="" xmlns:a16="http://schemas.microsoft.com/office/drawing/2014/main" id="{4B86E10E-8DC4-69DC-94F8-FB7FE03C8467}"/>
              </a:ext>
            </a:extLst>
          </p:cNvPr>
          <p:cNvSpPr txBox="1"/>
          <p:nvPr/>
        </p:nvSpPr>
        <p:spPr>
          <a:xfrm>
            <a:off x="6819932" y="1945692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3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1" descr="fsetan_emblema2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23" y="64769"/>
            <a:ext cx="518136" cy="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65886" y="70309"/>
            <a:ext cx="363378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</a:p>
          <a:p>
            <a:pPr>
              <a:defRPr/>
            </a:pP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</a:t>
            </a:r>
            <a:r>
              <a:rPr lang="ru-RU" sz="1100" b="0" baseline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надзору</a:t>
            </a:r>
          </a:p>
        </p:txBody>
      </p:sp>
      <p:sp>
        <p:nvSpPr>
          <p:cNvPr id="17" name="Скругленный прямоугольник 1"/>
          <p:cNvSpPr>
            <a:spLocks noChangeArrowheads="1"/>
          </p:cNvSpPr>
          <p:nvPr/>
        </p:nvSpPr>
        <p:spPr bwMode="auto">
          <a:xfrm>
            <a:off x="3642532" y="-156710"/>
            <a:ext cx="5688632" cy="72528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>
              <a:solidFill>
                <a:srgbClr val="002060"/>
              </a:solidFill>
            </a:endParaRPr>
          </a:p>
        </p:txBody>
      </p:sp>
      <p:sp>
        <p:nvSpPr>
          <p:cNvPr id="16" name="Скругленный прямоугольник 1">
            <a:extLst>
              <a:ext uri="{FF2B5EF4-FFF2-40B4-BE49-F238E27FC236}">
                <a16:creationId xmlns="" xmlns:a16="http://schemas.microsoft.com/office/drawing/2014/main" id="{E881F53F-46E5-4232-BB02-2EED62707516}"/>
              </a:ext>
            </a:extLst>
          </p:cNvPr>
          <p:cNvSpPr/>
          <p:nvPr/>
        </p:nvSpPr>
        <p:spPr>
          <a:xfrm>
            <a:off x="81425" y="846251"/>
            <a:ext cx="8667039" cy="3086805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  <a:effectLst/>
        </p:spPr>
        <p:txBody>
          <a:bodyPr lIns="90000" tIns="45000" rIns="90000" bIns="45000" anchor="t">
            <a:no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kern="0" spc="-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4077072"/>
            <a:ext cx="8568952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solidFill>
                <a:srgbClr val="000099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6951" y="5229200"/>
            <a:ext cx="8366081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solidFill>
                <a:srgbClr val="000099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4391" y="846251"/>
            <a:ext cx="83660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работников поднадзорных организаций</a:t>
            </a:r>
          </a:p>
          <a:p>
            <a:pPr algn="ctr"/>
            <a:r>
              <a:rPr lang="ru-RU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(результаты заседаний ТАК, результат аттестации «сдано»)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11045497"/>
              </p:ext>
            </p:extLst>
          </p:nvPr>
        </p:nvGraphicFramePr>
        <p:xfrm>
          <a:off x="404536" y="1772816"/>
          <a:ext cx="819991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6495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87090" y="733434"/>
            <a:ext cx="9174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spcBef>
                <a:spcPts val="0"/>
              </a:spcBef>
              <a:buNone/>
            </a:pPr>
            <a:r>
              <a:rPr kumimoji="1" lang="ru-RU" sz="2400" b="1" dirty="0">
                <a:ln w="1905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5645771" y="2252161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="" xmlns:a16="http://schemas.microsoft.com/office/drawing/2014/main" id="{4B86E10E-8DC4-69DC-94F8-FB7FE03C8467}"/>
              </a:ext>
            </a:extLst>
          </p:cNvPr>
          <p:cNvSpPr txBox="1"/>
          <p:nvPr/>
        </p:nvSpPr>
        <p:spPr>
          <a:xfrm>
            <a:off x="6819932" y="1945692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3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1" descr="fsetan_emblema2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23" y="64769"/>
            <a:ext cx="518136" cy="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65886" y="70309"/>
            <a:ext cx="363378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</a:p>
          <a:p>
            <a:pPr>
              <a:defRPr/>
            </a:pP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</a:t>
            </a:r>
            <a:r>
              <a:rPr lang="ru-RU" sz="1100" b="0" baseline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надзору</a:t>
            </a:r>
          </a:p>
        </p:txBody>
      </p:sp>
      <p:sp>
        <p:nvSpPr>
          <p:cNvPr id="17" name="Скругленный прямоугольник 1"/>
          <p:cNvSpPr>
            <a:spLocks noChangeArrowheads="1"/>
          </p:cNvSpPr>
          <p:nvPr/>
        </p:nvSpPr>
        <p:spPr bwMode="auto">
          <a:xfrm>
            <a:off x="3642532" y="-156710"/>
            <a:ext cx="5688632" cy="72528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>
              <a:solidFill>
                <a:srgbClr val="002060"/>
              </a:solidFill>
            </a:endParaRPr>
          </a:p>
        </p:txBody>
      </p:sp>
      <p:graphicFrame>
        <p:nvGraphicFramePr>
          <p:cNvPr id="16" name="Таблица 5">
            <a:extLst>
              <a:ext uri="{FF2B5EF4-FFF2-40B4-BE49-F238E27FC236}">
                <a16:creationId xmlns="" xmlns:a16="http://schemas.microsoft.com/office/drawing/2014/main" id="{CC8798BF-02FB-434B-B598-187B974F9C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8696913"/>
              </p:ext>
            </p:extLst>
          </p:nvPr>
        </p:nvGraphicFramePr>
        <p:xfrm>
          <a:off x="206640" y="939852"/>
          <a:ext cx="8730720" cy="944880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0" strike="noStrike" spc="-1" dirty="0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человек, явившихся для прохождения аттестации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2EA41BCB-64F7-4315-9BD0-2145E5228F9E}"/>
              </a:ext>
            </a:extLst>
          </p:cNvPr>
          <p:cNvSpPr txBox="1"/>
          <p:nvPr/>
        </p:nvSpPr>
        <p:spPr>
          <a:xfrm>
            <a:off x="725520" y="5263832"/>
            <a:ext cx="583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b="1" dirty="0">
              <a:solidFill>
                <a:srgbClr val="C00000"/>
              </a:solidFill>
              <a:latin typeface="Arial"/>
              <a:cs typeface="+mn-cs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17686018"/>
              </p:ext>
            </p:extLst>
          </p:nvPr>
        </p:nvGraphicFramePr>
        <p:xfrm>
          <a:off x="899592" y="1945692"/>
          <a:ext cx="7704856" cy="4363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6955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87090" y="733434"/>
            <a:ext cx="9174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spcBef>
                <a:spcPts val="0"/>
              </a:spcBef>
              <a:buNone/>
            </a:pPr>
            <a:r>
              <a:rPr kumimoji="1" lang="ru-RU" sz="2400" b="1" dirty="0">
                <a:ln w="1905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5645771" y="2252161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000" b="1" dirty="0">
              <a:solidFill>
                <a:srgbClr val="C00000"/>
              </a:solidFill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="" xmlns:a16="http://schemas.microsoft.com/office/drawing/2014/main" id="{4B86E10E-8DC4-69DC-94F8-FB7FE03C8467}"/>
              </a:ext>
            </a:extLst>
          </p:cNvPr>
          <p:cNvSpPr txBox="1"/>
          <p:nvPr/>
        </p:nvSpPr>
        <p:spPr>
          <a:xfrm>
            <a:off x="6819932" y="1945692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000" b="1" dirty="0">
              <a:solidFill>
                <a:srgbClr val="C00000"/>
              </a:solidFill>
            </a:endParaRPr>
          </a:p>
        </p:txBody>
      </p:sp>
      <p:pic>
        <p:nvPicPr>
          <p:cNvPr id="13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1" descr="fsetan_emblema2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23" y="64769"/>
            <a:ext cx="518136" cy="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65886" y="70309"/>
            <a:ext cx="363378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</a:p>
          <a:p>
            <a:pPr>
              <a:defRPr/>
            </a:pP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</a:t>
            </a:r>
            <a:r>
              <a:rPr lang="ru-RU" sz="1100" b="0" baseline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надзору</a:t>
            </a:r>
          </a:p>
        </p:txBody>
      </p:sp>
      <p:sp>
        <p:nvSpPr>
          <p:cNvPr id="17" name="Скругленный прямоугольник 1"/>
          <p:cNvSpPr>
            <a:spLocks noChangeArrowheads="1"/>
          </p:cNvSpPr>
          <p:nvPr/>
        </p:nvSpPr>
        <p:spPr bwMode="auto">
          <a:xfrm>
            <a:off x="4932039" y="40662"/>
            <a:ext cx="4104457" cy="659457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3683" y="964266"/>
            <a:ext cx="829407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1. Постановление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13 января 2023 г. № 13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аттестации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промышленной безопасности, по вопросам безопасности гидротехнических сооружений, безопасности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электроэнергетики»;</a:t>
            </a:r>
          </a:p>
          <a:p>
            <a:pPr algn="just"/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2. Приказ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экологическому, технологическому и атомному надзору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апреля 2020 г.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155 «Об утверждении типовых дополнительных профессиональных программ в области промышленной безопасности»;</a:t>
            </a:r>
          </a:p>
          <a:p>
            <a:pPr algn="just"/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3. Приказ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экологическому, технологическому и атомному надзору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июля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256 «Об утверждении Положения об аттестационных комиссиях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в области промышленной безопасности, по вопросам безопасности гидротехнических сооружений, безопасности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электроэнергетики»;</a:t>
            </a:r>
          </a:p>
          <a:p>
            <a:pPr algn="just"/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4. Приказ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экологическому, технологическому и атомному надзору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августа 2023 г. № 285 «Об утверждении Перечня областей аттестации в области промышленной безопасности,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безопасности гидротехнических сооружений, безопасности в сфере электроэнергетики» (действует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 2024 г.); </a:t>
            </a:r>
          </a:p>
          <a:p>
            <a:pPr algn="just"/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5. Приказ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экологическому, технологическому и атомному надзору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ноября 2020 г. № 459 «Об утверждении Административного регламента Федеральной службы по экологическому, технологическому и атомному надзору предоставления государственной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проведения аттестации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промышленной безопасности, по вопросам безопасности гидротехнических сооружений, безопасности в сфере электроэнергетики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944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87090" y="733434"/>
            <a:ext cx="9174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spcBef>
                <a:spcPts val="0"/>
              </a:spcBef>
              <a:buNone/>
            </a:pPr>
            <a:r>
              <a:rPr kumimoji="1" lang="ru-RU" sz="2400" b="1" dirty="0">
                <a:ln w="1905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5645771" y="2252161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="" xmlns:a16="http://schemas.microsoft.com/office/drawing/2014/main" id="{4B86E10E-8DC4-69DC-94F8-FB7FE03C8467}"/>
              </a:ext>
            </a:extLst>
          </p:cNvPr>
          <p:cNvSpPr txBox="1"/>
          <p:nvPr/>
        </p:nvSpPr>
        <p:spPr>
          <a:xfrm>
            <a:off x="6819932" y="1945692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3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1" descr="fsetan_emblema2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23" y="64769"/>
            <a:ext cx="518136" cy="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65886" y="70309"/>
            <a:ext cx="363378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</a:p>
          <a:p>
            <a:pPr>
              <a:defRPr/>
            </a:pP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</a:t>
            </a:r>
            <a:r>
              <a:rPr lang="ru-RU" sz="1100" b="0" baseline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надзору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9532" y="1124744"/>
            <a:ext cx="842493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государственной пошлины </a:t>
            </a:r>
          </a:p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2025 года:</a:t>
            </a:r>
          </a:p>
          <a:p>
            <a:pPr algn="just"/>
            <a:endParaRPr lang="ru-RU" sz="20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выдачу аттестата, свидетельства либо иного документа, подтверждающего уровень квалификации – 2 000 рублей;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внесение изменений в аттестат, свидетельство либо иной документ, подтверждающий уровень квалификации, в связи с переменой фамилии, имени, отчества - 500 рублей</a:t>
            </a:r>
            <a:r>
              <a:rPr lang="ru-RU" sz="2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подпункт 72 статьи 333.33 Налогового кодекса Российской Федерации)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1501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87090" y="733434"/>
            <a:ext cx="9174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spcBef>
                <a:spcPts val="0"/>
              </a:spcBef>
              <a:buFont typeface="Tahoma" pitchFamily="34" charset="0"/>
              <a:buNone/>
            </a:pPr>
            <a:r>
              <a:rPr kumimoji="1" lang="ru-RU" sz="2400" b="1" dirty="0">
                <a:ln w="1905"/>
                <a:solidFill>
                  <a:srgbClr val="333399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5645771" y="2252161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="" xmlns:a16="http://schemas.microsoft.com/office/drawing/2014/main" id="{4B86E10E-8DC4-69DC-94F8-FB7FE03C8467}"/>
              </a:ext>
            </a:extLst>
          </p:cNvPr>
          <p:cNvSpPr txBox="1"/>
          <p:nvPr/>
        </p:nvSpPr>
        <p:spPr>
          <a:xfrm>
            <a:off x="6819932" y="1945692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3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1" descr="fsetan_emblema2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23" y="64769"/>
            <a:ext cx="518136" cy="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65886" y="70309"/>
            <a:ext cx="363378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100" dirty="0">
                <a:ln w="0"/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экологическому, технологическому и атомному надзору</a:t>
            </a:r>
          </a:p>
        </p:txBody>
      </p:sp>
      <p:sp>
        <p:nvSpPr>
          <p:cNvPr id="17" name="Скругленный прямоугольник 1"/>
          <p:cNvSpPr>
            <a:spLocks noChangeArrowheads="1"/>
          </p:cNvSpPr>
          <p:nvPr/>
        </p:nvSpPr>
        <p:spPr bwMode="auto">
          <a:xfrm>
            <a:off x="3642532" y="-156710"/>
            <a:ext cx="5688632" cy="72528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>
              <a:solidFill>
                <a:srgbClr val="002060"/>
              </a:solidFill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="" xmlns:a16="http://schemas.microsoft.com/office/drawing/2014/main" id="{196020CB-6142-4D69-B1F7-2294A572D6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3816326"/>
              </p:ext>
            </p:extLst>
          </p:nvPr>
        </p:nvGraphicFramePr>
        <p:xfrm>
          <a:off x="1452051" y="842473"/>
          <a:ext cx="6095880" cy="370800"/>
        </p:xfrm>
        <a:graphic>
          <a:graphicData uri="http://schemas.openxmlformats.org/drawingml/2006/table">
            <a:tbl>
              <a:tblPr/>
              <a:tblGrid>
                <a:gridCol w="60958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844301"/>
            <a:ext cx="8208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99"/>
                </a:solidFill>
              </a:rPr>
              <a:t>Проверка протоколов на подлинность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4048" y="4869160"/>
            <a:ext cx="820891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Поддельные протоколы н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территории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Тверской области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2023 г. выявлено –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поддельных протокола</a:t>
            </a:r>
          </a:p>
          <a:p>
            <a:pPr algn="ctr"/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2024 г. выявлен –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поддельный протокол</a:t>
            </a:r>
          </a:p>
          <a:p>
            <a:pPr algn="ctr"/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2025 г. выявлен –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поддельный протокол</a:t>
            </a:r>
          </a:p>
          <a:p>
            <a:pPr algn="ctr"/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протоколов:</a:t>
            </a:r>
            <a:endParaRPr lang="ru-RU" sz="1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мес. 2023 г.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протоколов, всего в 2023 г -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протокола</a:t>
            </a:r>
            <a:endParaRPr lang="ru-RU" sz="1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мес. 2024 г. – 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всего в 2024 г.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</a:t>
            </a:r>
          </a:p>
          <a:p>
            <a:pPr algn="ctr"/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6 мес. 2025 г. – 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протоколов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40070735"/>
              </p:ext>
            </p:extLst>
          </p:nvPr>
        </p:nvGraphicFramePr>
        <p:xfrm>
          <a:off x="580976" y="1213633"/>
          <a:ext cx="8221983" cy="365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765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87090" y="733434"/>
            <a:ext cx="9174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eaLnBrk="0" hangingPunct="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spcBef>
                <a:spcPts val="0"/>
              </a:spcBef>
              <a:buNone/>
            </a:pPr>
            <a:r>
              <a:rPr kumimoji="1" lang="ru-RU" sz="2400" b="1" dirty="0" smtClean="0">
                <a:ln w="1905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endParaRPr kumimoji="1" lang="ru-RU" sz="2400" b="1" dirty="0">
              <a:ln w="1905"/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5645771" y="2252161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="" xmlns:a16="http://schemas.microsoft.com/office/drawing/2014/main" id="{4B86E10E-8DC4-69DC-94F8-FB7FE03C8467}"/>
              </a:ext>
            </a:extLst>
          </p:cNvPr>
          <p:cNvSpPr txBox="1"/>
          <p:nvPr/>
        </p:nvSpPr>
        <p:spPr>
          <a:xfrm>
            <a:off x="6819932" y="1945692"/>
            <a:ext cx="936104" cy="6129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3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6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1" descr="fsetan_emblema2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23" y="64769"/>
            <a:ext cx="518136" cy="58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65886" y="70309"/>
            <a:ext cx="363378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Центральное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</a:p>
          <a:p>
            <a:pPr>
              <a:defRPr/>
            </a:pP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</a:t>
            </a:r>
            <a:r>
              <a:rPr lang="ru-RU" sz="1100" b="0" baseline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экологическому, технологическому и атомному надзору</a:t>
            </a:r>
          </a:p>
        </p:txBody>
      </p:sp>
      <p:sp>
        <p:nvSpPr>
          <p:cNvPr id="17" name="Скругленный прямоугольник 1"/>
          <p:cNvSpPr>
            <a:spLocks noChangeArrowheads="1"/>
          </p:cNvSpPr>
          <p:nvPr/>
        </p:nvSpPr>
        <p:spPr bwMode="auto">
          <a:xfrm>
            <a:off x="3642532" y="-156710"/>
            <a:ext cx="5688632" cy="72528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59" y="103228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4391" y="3284984"/>
            <a:ext cx="81500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99"/>
                </a:solidFill>
              </a:rPr>
              <a:t>Благодарю за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092296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66277</TotalTime>
  <Words>400</Words>
  <Application>Microsoft Office PowerPoint</Application>
  <PresentationFormat>Экран (4:3)</PresentationFormat>
  <Paragraphs>94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Брежнева Дина Сергеевна</cp:lastModifiedBy>
  <cp:revision>2836</cp:revision>
  <cp:lastPrinted>2025-09-09T08:33:51Z</cp:lastPrinted>
  <dcterms:created xsi:type="dcterms:W3CDTF">2000-02-02T11:29:10Z</dcterms:created>
  <dcterms:modified xsi:type="dcterms:W3CDTF">2025-09-09T11:53:07Z</dcterms:modified>
</cp:coreProperties>
</file>